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78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2C8786-464B-BF4D-A782-DF9A37B5F513}" v="26" dt="2024-05-05T06:39:52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434"/>
    <p:restoredTop sz="90741"/>
  </p:normalViewPr>
  <p:slideViewPr>
    <p:cSldViewPr>
      <p:cViewPr>
        <p:scale>
          <a:sx n="78" d="100"/>
          <a:sy n="78" d="100"/>
        </p:scale>
        <p:origin x="496" y="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385FD409-8775-D1D8-3AA4-4EBA9CE7397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85F3D2D6-057A-EEAB-AA23-F07FF3ED48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11D7DE7E-4485-F34D-AFEE-669BBA78311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EF3BCF59-3B8F-AFBB-0657-D46D410F1E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9A703D5-294C-5E44-B1D7-503DF28A237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08DE2-086E-3F49-98A8-C881337F37E5}" type="datetimeFigureOut">
              <a:rPr lang="de-DE" smtClean="0"/>
              <a:t>05.05.24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1EBC8-FE6A-4941-962D-96F98EEBB8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84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13099-1D88-7C50-722D-AA9706A07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8CC9368-4498-595B-B071-05E5761017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C18D18-17AF-9396-07FC-E042E4D53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FF2A1F-95FF-7269-7B12-3644AC8B64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1EBC8-FE6A-4941-962D-96F98EEBB85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77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13099-1D88-7C50-722D-AA9706A07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8CC9368-4498-595B-B071-05E5761017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C18D18-17AF-9396-07FC-E042E4D53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FF2A1F-95FF-7269-7B12-3644AC8B64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1EBC8-FE6A-4941-962D-96F98EEBB8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21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AD214-897D-DD8B-DE26-7EA0DD76C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D0767-60A5-5C6E-99A0-E448DFFEA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2E9AFE-A04F-344D-6A45-3E5EC4091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A1DD-62E1-6342-B8FA-A3F8FA45C7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857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1B3C69-E60F-BB47-4B82-AF1BE9037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870ECD-1DF4-F9C7-50B5-E007C726C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ADDF78-F4FE-562E-8421-873F2DE4C0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0152-0824-5347-B944-8DCB11F108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005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44CC29-F5A3-1C8B-DE58-E5B4DB53E5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AFB8B-B0E4-206A-817B-85F5E51300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AE47DA-326E-18EA-8325-B031B16DB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06C3C-EFA4-434D-9872-D4CA2EC1C0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54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135B89-4BA9-40F8-366D-D80C495C4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A32CB3-896A-E866-F752-C1B128989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9F7327-834E-4893-BC4B-FFAE56C698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259E-66E1-BB4E-B214-28E3E4777F8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00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86907B-9B4A-7D9B-732C-CC539CEBC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3303CA-413A-47C8-5888-B59C73CDA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A88141-7F11-3178-7F5C-678F7D964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65903-764F-114E-ADF7-E8DDC9E9E1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18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0805D4-077B-B26F-9855-2527DF38D7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E01723-2532-0D03-C57B-34AC72456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57D80-91BA-662E-5261-199BA12E2F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FE3E8-5788-E043-A67A-DADBA338123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55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DAB7B3-0C91-39EE-58A4-01CFEA2585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31D538-B6D8-293E-BC74-2AAD9A8C6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899942-C184-BA4A-5410-414327DF42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3C424-F404-FC4E-8534-A5BA5BE399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809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EF2264-D310-6F59-B8FE-66CF04AA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11F090-9D44-3164-C896-E1BC727B9E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005F5F-6ACE-4F04-61BB-47A765EF7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850EB-0B9B-634F-9CCF-2CF7041DAE1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051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4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605F9-DD19-76CD-1A1C-1B1804621B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99154-B1A2-D32B-6F99-495500CAA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7B985-02E5-23CD-70B6-8C3AF9B04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427EA-061A-BF42-8837-373966B6077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793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F6AB3-A9BD-DBAE-720D-8FEE368F0E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1F8624-A55B-2B10-7395-B39D463DA1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D75C6-D4EE-9E7B-B489-23BFDAF71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F8F6-1763-644D-8031-DC3503996F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978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6" descr="Ein Bild, das Farbigkeit, Screenshot, Kunst enthält.&#10;&#10;Automatisch generierte Beschreibung">
            <a:extLst>
              <a:ext uri="{FF2B5EF4-FFF2-40B4-BE49-F238E27FC236}">
                <a16:creationId xmlns:a16="http://schemas.microsoft.com/office/drawing/2014/main" id="{D27FF1DF-7CC1-6132-66B8-B661FC4EE5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710" y="66675"/>
            <a:ext cx="1078939" cy="409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444D954-5430-10F9-891A-8D7E3AE1CB4C}"/>
              </a:ext>
            </a:extLst>
          </p:cNvPr>
          <p:cNvSpPr txBox="1"/>
          <p:nvPr userDrawn="1"/>
        </p:nvSpPr>
        <p:spPr>
          <a:xfrm>
            <a:off x="7884368" y="502470"/>
            <a:ext cx="1457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https://dfg-</a:t>
            </a:r>
            <a:r>
              <a:rPr lang="de-DE" sz="800" dirty="0" err="1">
                <a:latin typeface="Arial" panose="020B0604020202020204" pitchFamily="34" charset="0"/>
                <a:cs typeface="Arial" panose="020B0604020202020204" pitchFamily="34" charset="0"/>
              </a:rPr>
              <a:t>lfa.org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FD1198C-D56C-4D6E-B24C-38DB4CF1FD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19063" y="6503988"/>
            <a:ext cx="2144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Alexander König, 2024, CC BY-SA 3.0 DE,</a:t>
            </a:r>
            <a:endParaRPr lang="de-DE" altLang="de-DE" sz="1000" dirty="0"/>
          </a:p>
          <a:p>
            <a:pPr algn="ctr"/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de-DE" altLang="de-DE" sz="800" dirty="0" err="1">
                <a:latin typeface="Calibri" panose="020F0502020204030204" pitchFamily="34" charset="0"/>
                <a:cs typeface="Calibri" panose="020F0502020204030204" pitchFamily="34" charset="0"/>
              </a:rPr>
              <a:t>kurzelinks.de</a:t>
            </a: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/CC-BY-SA-30-DE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pic>
        <p:nvPicPr>
          <p:cNvPr id="5" name="Grafik 982335726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F1E9B23E-B846-661B-A7FE-B3DEE0A4D4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6553200"/>
            <a:ext cx="6731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5C41687-48C7-55E6-1135-C2E1E6701F1F}"/>
              </a:ext>
            </a:extLst>
          </p:cNvPr>
          <p:cNvSpPr txBox="1"/>
          <p:nvPr userDrawn="1"/>
        </p:nvSpPr>
        <p:spPr>
          <a:xfrm>
            <a:off x="35496" y="528935"/>
            <a:ext cx="7483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Der Wiener Kongress (1814/15) – eine Hoffnung für Deutschland?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mmons.wikimedia.org/wiki/File:Europa_1815.svg" TargetMode="External"/><Relationship Id="rId5" Type="http://schemas.openxmlformats.org/officeDocument/2006/relationships/hyperlink" Target="http://kurzelinks.de/CC-BY-SA-30-Unported" TargetMode="External"/><Relationship Id="rId4" Type="http://schemas.openxmlformats.org/officeDocument/2006/relationships/hyperlink" Target="https://commons.wikimedia.org/wiki/File:Wiener_Kongress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mmons.wikimedia.org/wiki/File:Europa_1815.svg" TargetMode="External"/><Relationship Id="rId5" Type="http://schemas.openxmlformats.org/officeDocument/2006/relationships/hyperlink" Target="http://kurzelinks.de/CC-BY-SA-30-Unported" TargetMode="External"/><Relationship Id="rId4" Type="http://schemas.openxmlformats.org/officeDocument/2006/relationships/hyperlink" Target="https://commons.wikimedia.org/wiki/File:Wiener_Kongres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7560A-7AF6-7A21-17F0-AB11B7156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2">
            <a:extLst>
              <a:ext uri="{FF2B5EF4-FFF2-40B4-BE49-F238E27FC236}">
                <a16:creationId xmlns:a16="http://schemas.microsoft.com/office/drawing/2014/main" id="{E7BB4112-9E83-D26C-B095-7FA753A93E25}"/>
              </a:ext>
            </a:extLst>
          </p:cNvPr>
          <p:cNvSpPr txBox="1"/>
          <p:nvPr/>
        </p:nvSpPr>
        <p:spPr>
          <a:xfrm>
            <a:off x="2334733" y="1988840"/>
            <a:ext cx="4625224" cy="3513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Wiener Kongress 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" name="Textfeld 2">
            <a:extLst>
              <a:ext uri="{FF2B5EF4-FFF2-40B4-BE49-F238E27FC236}">
                <a16:creationId xmlns:a16="http://schemas.microsoft.com/office/drawing/2014/main" id="{D3CB198C-FFAA-43D5-E46A-52F4AAF7E653}"/>
              </a:ext>
            </a:extLst>
          </p:cNvPr>
          <p:cNvSpPr txBox="1"/>
          <p:nvPr/>
        </p:nvSpPr>
        <p:spPr>
          <a:xfrm>
            <a:off x="4749349" y="2420888"/>
            <a:ext cx="2359592" cy="1152128"/>
          </a:xfrm>
          <a:prstGeom prst="rect">
            <a:avLst/>
          </a:prstGeom>
          <a:solidFill>
            <a:schemeClr val="lt1">
              <a:alpha val="7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Zielsetzungen:</a:t>
            </a:r>
          </a:p>
          <a:p>
            <a:pPr algn="ctr"/>
            <a:r>
              <a:rPr lang="de-DE" sz="1350" dirty="0"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erritoriale Neuordnung und </a:t>
            </a:r>
            <a:r>
              <a:rPr lang="de-DE" sz="1350" dirty="0">
                <a:latin typeface="Arial" panose="020B0604020202020204" pitchFamily="34" charset="0"/>
                <a:ea typeface="Arial" panose="020B0604020202020204" pitchFamily="34" charset="0"/>
              </a:rPr>
              <a:t>p</a:t>
            </a:r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olitische</a:t>
            </a:r>
            <a:r>
              <a:rPr lang="de-DE" sz="135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Restauration (= Wiederherstellung vorrevolutionärer Zustände</a:t>
            </a:r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</a:p>
        </p:txBody>
      </p:sp>
      <p:pic>
        <p:nvPicPr>
          <p:cNvPr id="7" name="Grafik 6" descr="Ein Bild, das Kleidung, Mobiliar, Person, Mann enthält.&#10;&#10;Automatisch generierte Beschreibung">
            <a:extLst>
              <a:ext uri="{FF2B5EF4-FFF2-40B4-BE49-F238E27FC236}">
                <a16:creationId xmlns:a16="http://schemas.microsoft.com/office/drawing/2014/main" id="{751B744B-2B67-5D37-BE3E-D11367CDD5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0" y="2172573"/>
            <a:ext cx="2001756" cy="14004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100" name="Text Box 25">
            <a:extLst>
              <a:ext uri="{FF2B5EF4-FFF2-40B4-BE49-F238E27FC236}">
                <a16:creationId xmlns:a16="http://schemas.microsoft.com/office/drawing/2014/main" id="{763DCE7B-4746-4849-468B-27CBF172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128"/>
            <a:ext cx="547528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Datum: _________ Nr.: __________________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87BB1C5-9982-C8E1-56A1-0290BD48A0F8}"/>
              </a:ext>
            </a:extLst>
          </p:cNvPr>
          <p:cNvSpPr txBox="1"/>
          <p:nvPr/>
        </p:nvSpPr>
        <p:spPr>
          <a:xfrm>
            <a:off x="2598120" y="6351711"/>
            <a:ext cx="65162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Abb. </a:t>
            </a:r>
            <a:r>
              <a:rPr lang="en-US" sz="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Kupferstich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von Jean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Godefroy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(1771-1839), 1819,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File:Wiener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Kongress.jpg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public domain,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https://commons.wikimedia.org/wiki/File:Wiener_Kongress.jpg</a:t>
            </a:r>
            <a:r>
              <a:rPr lang="de-DE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|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User:Alphathon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2014,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File:Europa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1815.svg, CC BY-SA 3.0 Unported,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http://kurzelinks.de/CC-BY-SA-30-Unported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https://commons.wikimedia.org/wiki/File:Europa_1815.svg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de-DE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D18280B-A4E0-E334-DCEC-C88F6759E120}"/>
              </a:ext>
            </a:extLst>
          </p:cNvPr>
          <p:cNvSpPr txBox="1"/>
          <p:nvPr/>
        </p:nvSpPr>
        <p:spPr>
          <a:xfrm>
            <a:off x="467544" y="836712"/>
            <a:ext cx="8422083" cy="634533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de-D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1814/15: Erwartungen der Nationalbewegung </a:t>
            </a:r>
          </a:p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de-D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 a. Bildungsbürger, Gelehrte und Studenten) </a:t>
            </a:r>
            <a:endParaRPr lang="de-DE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BB4F63-F7A8-4E41-79CE-29F617D327B6}"/>
              </a:ext>
            </a:extLst>
          </p:cNvPr>
          <p:cNvSpPr txBox="1"/>
          <p:nvPr/>
        </p:nvSpPr>
        <p:spPr>
          <a:xfrm>
            <a:off x="467544" y="1556792"/>
            <a:ext cx="8422083" cy="351378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de-DE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Liberale Freiheitsrechte, staatliche Einheit und Verfassung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898D3FF-6553-F432-00B1-A8D6993BB75E}"/>
              </a:ext>
            </a:extLst>
          </p:cNvPr>
          <p:cNvSpPr/>
          <p:nvPr/>
        </p:nvSpPr>
        <p:spPr>
          <a:xfrm>
            <a:off x="81970" y="2206730"/>
            <a:ext cx="529590" cy="469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de-D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Grafik 9" descr="undefined">
            <a:extLst>
              <a:ext uri="{FF2B5EF4-FFF2-40B4-BE49-F238E27FC236}">
                <a16:creationId xmlns:a16="http://schemas.microsoft.com/office/drawing/2014/main" id="{194A4208-A87F-2844-9666-F959CA5FCA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63" y="2172573"/>
            <a:ext cx="1549688" cy="15768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8" name="Textfeld 2">
            <a:extLst>
              <a:ext uri="{FF2B5EF4-FFF2-40B4-BE49-F238E27FC236}">
                <a16:creationId xmlns:a16="http://schemas.microsoft.com/office/drawing/2014/main" id="{C4DBA313-B536-B450-F2EC-DF31923376E3}"/>
              </a:ext>
            </a:extLst>
          </p:cNvPr>
          <p:cNvSpPr txBox="1"/>
          <p:nvPr/>
        </p:nvSpPr>
        <p:spPr>
          <a:xfrm>
            <a:off x="2140486" y="2420888"/>
            <a:ext cx="2457386" cy="1152128"/>
          </a:xfrm>
          <a:prstGeom prst="rect">
            <a:avLst/>
          </a:prstGeom>
          <a:solidFill>
            <a:schemeClr val="lt1">
              <a:alpha val="71000"/>
            </a:schemeClr>
          </a:solidFill>
          <a:ln w="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Teilnehmende:</a:t>
            </a:r>
          </a:p>
          <a:p>
            <a:pPr lvl="0"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Gesandte der Fürsten, Städte usw. unter Leitung </a:t>
            </a:r>
          </a:p>
          <a:p>
            <a:pPr lvl="0"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von </a:t>
            </a:r>
          </a:p>
          <a:p>
            <a:pPr lvl="0"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Fürst Klemens von Metternich   </a:t>
            </a:r>
          </a:p>
        </p:txBody>
      </p:sp>
      <p:sp>
        <p:nvSpPr>
          <p:cNvPr id="14" name="Gewitterblitz 13">
            <a:extLst>
              <a:ext uri="{FF2B5EF4-FFF2-40B4-BE49-F238E27FC236}">
                <a16:creationId xmlns:a16="http://schemas.microsoft.com/office/drawing/2014/main" id="{E3DCAA0A-DFFC-ECC1-039E-79F7F0FCFA1C}"/>
              </a:ext>
            </a:extLst>
          </p:cNvPr>
          <p:cNvSpPr/>
          <p:nvPr/>
        </p:nvSpPr>
        <p:spPr>
          <a:xfrm rot="9114070">
            <a:off x="7763359" y="1539388"/>
            <a:ext cx="436695" cy="818515"/>
          </a:xfrm>
          <a:prstGeom prst="lightningBolt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9" name="Gewitterblitz 18">
            <a:extLst>
              <a:ext uri="{FF2B5EF4-FFF2-40B4-BE49-F238E27FC236}">
                <a16:creationId xmlns:a16="http://schemas.microsoft.com/office/drawing/2014/main" id="{916268A2-0FEB-13C1-B495-2B8938723A9F}"/>
              </a:ext>
            </a:extLst>
          </p:cNvPr>
          <p:cNvSpPr/>
          <p:nvPr/>
        </p:nvSpPr>
        <p:spPr>
          <a:xfrm rot="14811168">
            <a:off x="1371229" y="1653198"/>
            <a:ext cx="436695" cy="818515"/>
          </a:xfrm>
          <a:prstGeom prst="lightningBolt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1" name="Pfeil nach unten 20">
            <a:extLst>
              <a:ext uri="{FF2B5EF4-FFF2-40B4-BE49-F238E27FC236}">
                <a16:creationId xmlns:a16="http://schemas.microsoft.com/office/drawing/2014/main" id="{9067E9C5-F3CC-AF68-0945-34E88851D7D0}"/>
              </a:ext>
            </a:extLst>
          </p:cNvPr>
          <p:cNvSpPr/>
          <p:nvPr/>
        </p:nvSpPr>
        <p:spPr>
          <a:xfrm>
            <a:off x="4427984" y="2420888"/>
            <a:ext cx="275230" cy="1256424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8AD31F-D62F-21A5-3AD2-B05FB5705CF8}"/>
              </a:ext>
            </a:extLst>
          </p:cNvPr>
          <p:cNvSpPr/>
          <p:nvPr/>
        </p:nvSpPr>
        <p:spPr>
          <a:xfrm>
            <a:off x="7188462" y="2172573"/>
            <a:ext cx="529590" cy="469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feld 2">
            <a:extLst>
              <a:ext uri="{FF2B5EF4-FFF2-40B4-BE49-F238E27FC236}">
                <a16:creationId xmlns:a16="http://schemas.microsoft.com/office/drawing/2014/main" id="{B142EB15-7E9C-CD74-475E-F4AC8BF24B5A}"/>
              </a:ext>
            </a:extLst>
          </p:cNvPr>
          <p:cNvSpPr txBox="1"/>
          <p:nvPr/>
        </p:nvSpPr>
        <p:spPr>
          <a:xfrm>
            <a:off x="1691680" y="3789040"/>
            <a:ext cx="5954364" cy="411237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Das sog. „System Metternich“ folgte drei politischen Prinzipien: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feld 2">
            <a:extLst>
              <a:ext uri="{FF2B5EF4-FFF2-40B4-BE49-F238E27FC236}">
                <a16:creationId xmlns:a16="http://schemas.microsoft.com/office/drawing/2014/main" id="{77B7C872-17FD-45B4-2E23-8DC6EF2332DD}"/>
              </a:ext>
            </a:extLst>
          </p:cNvPr>
          <p:cNvSpPr txBox="1"/>
          <p:nvPr/>
        </p:nvSpPr>
        <p:spPr>
          <a:xfrm>
            <a:off x="107504" y="4591476"/>
            <a:ext cx="2664296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Begründung der Herrschaft durch das dynastische 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Prinzip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feld 2">
            <a:extLst>
              <a:ext uri="{FF2B5EF4-FFF2-40B4-BE49-F238E27FC236}">
                <a16:creationId xmlns:a16="http://schemas.microsoft.com/office/drawing/2014/main" id="{37EE0F30-4C99-288D-9EC3-DA8370D7708E}"/>
              </a:ext>
            </a:extLst>
          </p:cNvPr>
          <p:cNvSpPr txBox="1"/>
          <p:nvPr/>
        </p:nvSpPr>
        <p:spPr>
          <a:xfrm>
            <a:off x="122419" y="4154183"/>
            <a:ext cx="2649381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Legitimität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feld 2">
            <a:extLst>
              <a:ext uri="{FF2B5EF4-FFF2-40B4-BE49-F238E27FC236}">
                <a16:creationId xmlns:a16="http://schemas.microsoft.com/office/drawing/2014/main" id="{13F7DC21-695C-CE2E-77E7-337B6AE70EE3}"/>
              </a:ext>
            </a:extLst>
          </p:cNvPr>
          <p:cNvSpPr txBox="1"/>
          <p:nvPr/>
        </p:nvSpPr>
        <p:spPr>
          <a:xfrm>
            <a:off x="3131840" y="4158447"/>
            <a:ext cx="2880319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Solidarität</a:t>
            </a:r>
            <a:endParaRPr lang="de-D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feld 2">
            <a:extLst>
              <a:ext uri="{FF2B5EF4-FFF2-40B4-BE49-F238E27FC236}">
                <a16:creationId xmlns:a16="http://schemas.microsoft.com/office/drawing/2014/main" id="{7403B546-A6AD-DEE6-DAA9-70A55C11ADD3}"/>
              </a:ext>
            </a:extLst>
          </p:cNvPr>
          <p:cNvSpPr txBox="1"/>
          <p:nvPr/>
        </p:nvSpPr>
        <p:spPr>
          <a:xfrm>
            <a:off x="3131840" y="4608041"/>
            <a:ext cx="2880320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Zusammenhalt der Fürsten zur gemeinsamen Abwehr liberaler und revolutionärer Ideen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5" name="Textfeld 2">
            <a:extLst>
              <a:ext uri="{FF2B5EF4-FFF2-40B4-BE49-F238E27FC236}">
                <a16:creationId xmlns:a16="http://schemas.microsoft.com/office/drawing/2014/main" id="{0C9BFF15-73FC-C9CE-30E0-D538B58DD4F1}"/>
              </a:ext>
            </a:extLst>
          </p:cNvPr>
          <p:cNvSpPr txBox="1"/>
          <p:nvPr/>
        </p:nvSpPr>
        <p:spPr>
          <a:xfrm>
            <a:off x="6228184" y="4149080"/>
            <a:ext cx="2645588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Gleichgewicht</a:t>
            </a:r>
            <a:endParaRPr lang="de-D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feld 2">
            <a:extLst>
              <a:ext uri="{FF2B5EF4-FFF2-40B4-BE49-F238E27FC236}">
                <a16:creationId xmlns:a16="http://schemas.microsoft.com/office/drawing/2014/main" id="{BD175092-C020-700B-69C8-F986A7F7EDA5}"/>
              </a:ext>
            </a:extLst>
          </p:cNvPr>
          <p:cNvSpPr txBox="1"/>
          <p:nvPr/>
        </p:nvSpPr>
        <p:spPr>
          <a:xfrm>
            <a:off x="6228185" y="4608041"/>
            <a:ext cx="2645588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Balance der Mächte in Mitteleuropa (sog. „Balance of Power)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7" name="Textfeld 2">
            <a:extLst>
              <a:ext uri="{FF2B5EF4-FFF2-40B4-BE49-F238E27FC236}">
                <a16:creationId xmlns:a16="http://schemas.microsoft.com/office/drawing/2014/main" id="{3B2673B6-297A-07FB-E7CF-89B424973329}"/>
              </a:ext>
            </a:extLst>
          </p:cNvPr>
          <p:cNvSpPr txBox="1"/>
          <p:nvPr/>
        </p:nvSpPr>
        <p:spPr>
          <a:xfrm>
            <a:off x="395535" y="5733256"/>
            <a:ext cx="3384377" cy="509905"/>
          </a:xfrm>
          <a:prstGeom prst="rect">
            <a:avLst/>
          </a:prstGeom>
          <a:solidFill>
            <a:srgbClr val="FFFD78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Enttäuschung der Hoffnungen der </a:t>
            </a:r>
          </a:p>
          <a:p>
            <a:pPr algn="r"/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nationalen und liberalen Bewegung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8" name="Textfeld 2">
            <a:extLst>
              <a:ext uri="{FF2B5EF4-FFF2-40B4-BE49-F238E27FC236}">
                <a16:creationId xmlns:a16="http://schemas.microsoft.com/office/drawing/2014/main" id="{21D43D74-27CD-6290-B295-A567C8207641}"/>
              </a:ext>
            </a:extLst>
          </p:cNvPr>
          <p:cNvSpPr txBox="1"/>
          <p:nvPr/>
        </p:nvSpPr>
        <p:spPr>
          <a:xfrm>
            <a:off x="5338554" y="5733256"/>
            <a:ext cx="3240360" cy="509905"/>
          </a:xfrm>
          <a:prstGeom prst="rect">
            <a:avLst/>
          </a:prstGeom>
          <a:solidFill>
            <a:srgbClr val="FFFD78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Friedenssicherung in</a:t>
            </a:r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Europa für</a:t>
            </a:r>
          </a:p>
          <a:p>
            <a:r>
              <a:rPr lang="de-DE" sz="1300" b="1" dirty="0">
                <a:latin typeface="Arial" panose="020B0604020202020204" pitchFamily="34" charset="0"/>
                <a:ea typeface="Arial" panose="020B0604020202020204" pitchFamily="34" charset="0"/>
              </a:rPr>
              <a:t>mehrere Jahrzehnte 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" name="Textfeld 6">
            <a:extLst>
              <a:ext uri="{FF2B5EF4-FFF2-40B4-BE49-F238E27FC236}">
                <a16:creationId xmlns:a16="http://schemas.microsoft.com/office/drawing/2014/main" id="{BF578A8B-6143-396D-0898-80B3886CF89F}"/>
              </a:ext>
            </a:extLst>
          </p:cNvPr>
          <p:cNvSpPr txBox="1"/>
          <p:nvPr/>
        </p:nvSpPr>
        <p:spPr>
          <a:xfrm>
            <a:off x="3851920" y="5805264"/>
            <a:ext cx="1440162" cy="3115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Bewertung</a:t>
            </a:r>
            <a:endParaRPr lang="de-DE" sz="1800" u="sng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87C812C-AF43-FCE7-50A0-800F1CF16BC1}"/>
              </a:ext>
            </a:extLst>
          </p:cNvPr>
          <p:cNvSpPr/>
          <p:nvPr/>
        </p:nvSpPr>
        <p:spPr>
          <a:xfrm>
            <a:off x="8362890" y="5733256"/>
            <a:ext cx="529590" cy="50990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+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ACCD92C-0168-AA2B-FEEB-870EDFD8183F}"/>
              </a:ext>
            </a:extLst>
          </p:cNvPr>
          <p:cNvSpPr/>
          <p:nvPr/>
        </p:nvSpPr>
        <p:spPr>
          <a:xfrm>
            <a:off x="107504" y="5744023"/>
            <a:ext cx="529590" cy="4699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dirty="0">
                <a:latin typeface="Arial" panose="020B0604020202020204" pitchFamily="34" charset="0"/>
                <a:ea typeface="Arial" panose="020B0604020202020204" pitchFamily="34" charset="0"/>
              </a:rPr>
              <a:t>–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2" name="Geschweifte Klammer links 41">
            <a:extLst>
              <a:ext uri="{FF2B5EF4-FFF2-40B4-BE49-F238E27FC236}">
                <a16:creationId xmlns:a16="http://schemas.microsoft.com/office/drawing/2014/main" id="{C9C06C3F-F839-5EE1-263D-BF9BB0368DB4}"/>
              </a:ext>
            </a:extLst>
          </p:cNvPr>
          <p:cNvSpPr/>
          <p:nvPr/>
        </p:nvSpPr>
        <p:spPr>
          <a:xfrm rot="16200000">
            <a:off x="4439458" y="1015729"/>
            <a:ext cx="311558" cy="8882517"/>
          </a:xfrm>
          <a:prstGeom prst="leftBrac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92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7560A-7AF6-7A21-17F0-AB11B7156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2">
            <a:extLst>
              <a:ext uri="{FF2B5EF4-FFF2-40B4-BE49-F238E27FC236}">
                <a16:creationId xmlns:a16="http://schemas.microsoft.com/office/drawing/2014/main" id="{E7BB4112-9E83-D26C-B095-7FA753A93E25}"/>
              </a:ext>
            </a:extLst>
          </p:cNvPr>
          <p:cNvSpPr txBox="1"/>
          <p:nvPr/>
        </p:nvSpPr>
        <p:spPr>
          <a:xfrm>
            <a:off x="2334733" y="1988840"/>
            <a:ext cx="4625224" cy="35137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Wiener Kongress 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" name="Textfeld 2">
            <a:extLst>
              <a:ext uri="{FF2B5EF4-FFF2-40B4-BE49-F238E27FC236}">
                <a16:creationId xmlns:a16="http://schemas.microsoft.com/office/drawing/2014/main" id="{D3CB198C-FFAA-43D5-E46A-52F4AAF7E653}"/>
              </a:ext>
            </a:extLst>
          </p:cNvPr>
          <p:cNvSpPr txBox="1"/>
          <p:nvPr/>
        </p:nvSpPr>
        <p:spPr>
          <a:xfrm>
            <a:off x="4749349" y="2420888"/>
            <a:ext cx="2359592" cy="1152128"/>
          </a:xfrm>
          <a:prstGeom prst="rect">
            <a:avLst/>
          </a:prstGeom>
          <a:solidFill>
            <a:schemeClr val="lt1">
              <a:alpha val="7000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Zielsetzungen:</a:t>
            </a:r>
          </a:p>
          <a:p>
            <a:pPr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______________________________________________________________________________________________________________</a:t>
            </a:r>
            <a:endParaRPr lang="de-DE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7" name="Grafik 6" descr="Ein Bild, das Kleidung, Mobiliar, Person, Mann enthält.&#10;&#10;Automatisch generierte Beschreibung">
            <a:extLst>
              <a:ext uri="{FF2B5EF4-FFF2-40B4-BE49-F238E27FC236}">
                <a16:creationId xmlns:a16="http://schemas.microsoft.com/office/drawing/2014/main" id="{751B744B-2B67-5D37-BE3E-D11367CDD5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0" y="2172573"/>
            <a:ext cx="2001756" cy="140044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100" name="Text Box 25">
            <a:extLst>
              <a:ext uri="{FF2B5EF4-FFF2-40B4-BE49-F238E27FC236}">
                <a16:creationId xmlns:a16="http://schemas.microsoft.com/office/drawing/2014/main" id="{763DCE7B-4746-4849-468B-27CBF1726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128"/>
            <a:ext cx="547528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Datum: _________ Nr.: __________________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87BB1C5-9982-C8E1-56A1-0290BD48A0F8}"/>
              </a:ext>
            </a:extLst>
          </p:cNvPr>
          <p:cNvSpPr txBox="1"/>
          <p:nvPr/>
        </p:nvSpPr>
        <p:spPr>
          <a:xfrm>
            <a:off x="2598120" y="6351711"/>
            <a:ext cx="65162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Abb. </a:t>
            </a:r>
            <a:r>
              <a:rPr lang="en-US" sz="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Kupferstich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von Jean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Godefroy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(1771-1839), 1819,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File:Wiener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Kongress.jpg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public domain,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https://commons.wikimedia.org/wiki/File:Wiener_Kongress.jpg</a:t>
            </a:r>
            <a:r>
              <a:rPr lang="de-DE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|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User:Alphathon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2014, </a:t>
            </a:r>
            <a:r>
              <a:rPr lang="en-US" sz="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File:Europa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1815.svg, CC BY-SA 3.0 Unported,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http://kurzelinks.de/CC-BY-SA-30-Unported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en-US" sz="80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https://commons.wikimedia.org/wiki/File:Europa_1815.svg</a:t>
            </a:r>
            <a:r>
              <a:rPr lang="en-US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de-DE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D18280B-A4E0-E334-DCEC-C88F6759E120}"/>
              </a:ext>
            </a:extLst>
          </p:cNvPr>
          <p:cNvSpPr txBox="1"/>
          <p:nvPr/>
        </p:nvSpPr>
        <p:spPr>
          <a:xfrm>
            <a:off x="467544" y="836712"/>
            <a:ext cx="8422083" cy="634533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de-D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1814/15: _____________________________________________________________</a:t>
            </a:r>
          </a:p>
          <a:p>
            <a:pPr marL="180975" algn="ctr">
              <a:lnSpc>
                <a:spcPct val="115000"/>
              </a:lnSpc>
              <a:spcAft>
                <a:spcPts val="0"/>
              </a:spcAft>
            </a:pPr>
            <a:r>
              <a:rPr lang="de-DE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 a. ________________________________________________________________) </a:t>
            </a:r>
            <a:endParaRPr lang="de-DE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BB4F63-F7A8-4E41-79CE-29F617D327B6}"/>
              </a:ext>
            </a:extLst>
          </p:cNvPr>
          <p:cNvSpPr txBox="1"/>
          <p:nvPr/>
        </p:nvSpPr>
        <p:spPr>
          <a:xfrm>
            <a:off x="467544" y="1556792"/>
            <a:ext cx="8422083" cy="351378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marL="180975" algn="ctr">
              <a:lnSpc>
                <a:spcPct val="115000"/>
              </a:lnSpc>
              <a:spcAft>
                <a:spcPts val="0"/>
              </a:spcAft>
            </a:pPr>
            <a:endParaRPr lang="de-DE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898D3FF-6553-F432-00B1-A8D6993BB75E}"/>
              </a:ext>
            </a:extLst>
          </p:cNvPr>
          <p:cNvSpPr/>
          <p:nvPr/>
        </p:nvSpPr>
        <p:spPr>
          <a:xfrm>
            <a:off x="81970" y="2206730"/>
            <a:ext cx="529590" cy="469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de-DE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Grafik 9" descr="undefined">
            <a:extLst>
              <a:ext uri="{FF2B5EF4-FFF2-40B4-BE49-F238E27FC236}">
                <a16:creationId xmlns:a16="http://schemas.microsoft.com/office/drawing/2014/main" id="{194A4208-A87F-2844-9666-F959CA5FCA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463" y="2172573"/>
            <a:ext cx="1549688" cy="15768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8" name="Textfeld 2">
            <a:extLst>
              <a:ext uri="{FF2B5EF4-FFF2-40B4-BE49-F238E27FC236}">
                <a16:creationId xmlns:a16="http://schemas.microsoft.com/office/drawing/2014/main" id="{C4DBA313-B536-B450-F2EC-DF31923376E3}"/>
              </a:ext>
            </a:extLst>
          </p:cNvPr>
          <p:cNvSpPr txBox="1"/>
          <p:nvPr/>
        </p:nvSpPr>
        <p:spPr>
          <a:xfrm>
            <a:off x="2140486" y="2420888"/>
            <a:ext cx="2457386" cy="1152128"/>
          </a:xfrm>
          <a:prstGeom prst="rect">
            <a:avLst/>
          </a:prstGeom>
          <a:solidFill>
            <a:schemeClr val="lt1">
              <a:alpha val="71000"/>
            </a:schemeClr>
          </a:solidFill>
          <a:ln w="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Teilnehmende:</a:t>
            </a:r>
          </a:p>
          <a:p>
            <a:pPr lvl="0" algn="ctr"/>
            <a:r>
              <a:rPr lang="de-DE" sz="135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___________________________________________________________________________________________________________________</a:t>
            </a:r>
          </a:p>
        </p:txBody>
      </p:sp>
      <p:sp>
        <p:nvSpPr>
          <p:cNvPr id="21" name="Pfeil nach unten 20">
            <a:extLst>
              <a:ext uri="{FF2B5EF4-FFF2-40B4-BE49-F238E27FC236}">
                <a16:creationId xmlns:a16="http://schemas.microsoft.com/office/drawing/2014/main" id="{9067E9C5-F3CC-AF68-0945-34E88851D7D0}"/>
              </a:ext>
            </a:extLst>
          </p:cNvPr>
          <p:cNvSpPr/>
          <p:nvPr/>
        </p:nvSpPr>
        <p:spPr>
          <a:xfrm>
            <a:off x="4427984" y="2420888"/>
            <a:ext cx="275230" cy="1256424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8AD31F-D62F-21A5-3AD2-B05FB5705CF8}"/>
              </a:ext>
            </a:extLst>
          </p:cNvPr>
          <p:cNvSpPr/>
          <p:nvPr/>
        </p:nvSpPr>
        <p:spPr>
          <a:xfrm>
            <a:off x="7188462" y="2172573"/>
            <a:ext cx="529590" cy="4699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5" name="Textfeld 2">
            <a:extLst>
              <a:ext uri="{FF2B5EF4-FFF2-40B4-BE49-F238E27FC236}">
                <a16:creationId xmlns:a16="http://schemas.microsoft.com/office/drawing/2014/main" id="{B142EB15-7E9C-CD74-475E-F4AC8BF24B5A}"/>
              </a:ext>
            </a:extLst>
          </p:cNvPr>
          <p:cNvSpPr txBox="1"/>
          <p:nvPr/>
        </p:nvSpPr>
        <p:spPr>
          <a:xfrm>
            <a:off x="1691680" y="3789040"/>
            <a:ext cx="5954364" cy="411237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Das sog. ___________________ folgte ______ politischen Prinzipien: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8" name="Textfeld 2">
            <a:extLst>
              <a:ext uri="{FF2B5EF4-FFF2-40B4-BE49-F238E27FC236}">
                <a16:creationId xmlns:a16="http://schemas.microsoft.com/office/drawing/2014/main" id="{77B7C872-17FD-45B4-2E23-8DC6EF2332DD}"/>
              </a:ext>
            </a:extLst>
          </p:cNvPr>
          <p:cNvSpPr txBox="1"/>
          <p:nvPr/>
        </p:nvSpPr>
        <p:spPr>
          <a:xfrm>
            <a:off x="107504" y="4591476"/>
            <a:ext cx="2664296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___________________________________________________________________________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" name="Textfeld 2">
            <a:extLst>
              <a:ext uri="{FF2B5EF4-FFF2-40B4-BE49-F238E27FC236}">
                <a16:creationId xmlns:a16="http://schemas.microsoft.com/office/drawing/2014/main" id="{37EE0F30-4C99-288D-9EC3-DA8370D7708E}"/>
              </a:ext>
            </a:extLst>
          </p:cNvPr>
          <p:cNvSpPr txBox="1"/>
          <p:nvPr/>
        </p:nvSpPr>
        <p:spPr>
          <a:xfrm>
            <a:off x="122419" y="4154183"/>
            <a:ext cx="2649381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" name="Textfeld 2">
            <a:extLst>
              <a:ext uri="{FF2B5EF4-FFF2-40B4-BE49-F238E27FC236}">
                <a16:creationId xmlns:a16="http://schemas.microsoft.com/office/drawing/2014/main" id="{13F7DC21-695C-CE2E-77E7-337B6AE70EE3}"/>
              </a:ext>
            </a:extLst>
          </p:cNvPr>
          <p:cNvSpPr txBox="1"/>
          <p:nvPr/>
        </p:nvSpPr>
        <p:spPr>
          <a:xfrm>
            <a:off x="3131840" y="4158447"/>
            <a:ext cx="2880319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" name="Textfeld 2">
            <a:extLst>
              <a:ext uri="{FF2B5EF4-FFF2-40B4-BE49-F238E27FC236}">
                <a16:creationId xmlns:a16="http://schemas.microsoft.com/office/drawing/2014/main" id="{7403B546-A6AD-DEE6-DAA9-70A55C11ADD3}"/>
              </a:ext>
            </a:extLst>
          </p:cNvPr>
          <p:cNvSpPr txBox="1"/>
          <p:nvPr/>
        </p:nvSpPr>
        <p:spPr>
          <a:xfrm>
            <a:off x="3131840" y="4608041"/>
            <a:ext cx="2880320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_________________________________________________________________________________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5" name="Textfeld 2">
            <a:extLst>
              <a:ext uri="{FF2B5EF4-FFF2-40B4-BE49-F238E27FC236}">
                <a16:creationId xmlns:a16="http://schemas.microsoft.com/office/drawing/2014/main" id="{0C9BFF15-73FC-C9CE-30E0-D538B58DD4F1}"/>
              </a:ext>
            </a:extLst>
          </p:cNvPr>
          <p:cNvSpPr txBox="1"/>
          <p:nvPr/>
        </p:nvSpPr>
        <p:spPr>
          <a:xfrm>
            <a:off x="6228184" y="4149080"/>
            <a:ext cx="2645588" cy="38227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6" name="Textfeld 2">
            <a:extLst>
              <a:ext uri="{FF2B5EF4-FFF2-40B4-BE49-F238E27FC236}">
                <a16:creationId xmlns:a16="http://schemas.microsoft.com/office/drawing/2014/main" id="{BD175092-C020-700B-69C8-F986A7F7EDA5}"/>
              </a:ext>
            </a:extLst>
          </p:cNvPr>
          <p:cNvSpPr txBox="1"/>
          <p:nvPr/>
        </p:nvSpPr>
        <p:spPr>
          <a:xfrm>
            <a:off x="6228185" y="4608041"/>
            <a:ext cx="2645588" cy="765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___________________________________________________________________________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7" name="Textfeld 2">
            <a:extLst>
              <a:ext uri="{FF2B5EF4-FFF2-40B4-BE49-F238E27FC236}">
                <a16:creationId xmlns:a16="http://schemas.microsoft.com/office/drawing/2014/main" id="{3B2673B6-297A-07FB-E7CF-89B424973329}"/>
              </a:ext>
            </a:extLst>
          </p:cNvPr>
          <p:cNvSpPr txBox="1"/>
          <p:nvPr/>
        </p:nvSpPr>
        <p:spPr>
          <a:xfrm>
            <a:off x="395535" y="5733256"/>
            <a:ext cx="3384377" cy="509905"/>
          </a:xfrm>
          <a:prstGeom prst="rect">
            <a:avLst/>
          </a:prstGeom>
          <a:solidFill>
            <a:srgbClr val="FFFD78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Enttäuschung der Hoffnungen der </a:t>
            </a:r>
          </a:p>
          <a:p>
            <a:pPr algn="r"/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nationalen und liberalen Bewegung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8" name="Textfeld 2">
            <a:extLst>
              <a:ext uri="{FF2B5EF4-FFF2-40B4-BE49-F238E27FC236}">
                <a16:creationId xmlns:a16="http://schemas.microsoft.com/office/drawing/2014/main" id="{21D43D74-27CD-6290-B295-A567C8207641}"/>
              </a:ext>
            </a:extLst>
          </p:cNvPr>
          <p:cNvSpPr txBox="1"/>
          <p:nvPr/>
        </p:nvSpPr>
        <p:spPr>
          <a:xfrm>
            <a:off x="5338554" y="5733256"/>
            <a:ext cx="3240360" cy="509905"/>
          </a:xfrm>
          <a:prstGeom prst="rect">
            <a:avLst/>
          </a:prstGeom>
          <a:solidFill>
            <a:srgbClr val="FFFD78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Friedenssicherung in</a:t>
            </a:r>
            <a:r>
              <a:rPr lang="de-DE" sz="11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de-DE" sz="13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Europa für</a:t>
            </a:r>
          </a:p>
          <a:p>
            <a:r>
              <a:rPr lang="de-DE" sz="1300" b="1" dirty="0">
                <a:latin typeface="Arial" panose="020B0604020202020204" pitchFamily="34" charset="0"/>
                <a:ea typeface="Arial" panose="020B0604020202020204" pitchFamily="34" charset="0"/>
              </a:rPr>
              <a:t>mehrere Jahrzehnte 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9" name="Textfeld 6">
            <a:extLst>
              <a:ext uri="{FF2B5EF4-FFF2-40B4-BE49-F238E27FC236}">
                <a16:creationId xmlns:a16="http://schemas.microsoft.com/office/drawing/2014/main" id="{BF578A8B-6143-396D-0898-80B3886CF89F}"/>
              </a:ext>
            </a:extLst>
          </p:cNvPr>
          <p:cNvSpPr txBox="1"/>
          <p:nvPr/>
        </p:nvSpPr>
        <p:spPr>
          <a:xfrm>
            <a:off x="3851920" y="5805264"/>
            <a:ext cx="1440162" cy="31155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Bewertung</a:t>
            </a:r>
            <a:endParaRPr lang="de-DE" sz="1800" u="sng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87C812C-AF43-FCE7-50A0-800F1CF16BC1}"/>
              </a:ext>
            </a:extLst>
          </p:cNvPr>
          <p:cNvSpPr/>
          <p:nvPr/>
        </p:nvSpPr>
        <p:spPr>
          <a:xfrm>
            <a:off x="8362890" y="5733256"/>
            <a:ext cx="529590" cy="50990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+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ACCD92C-0168-AA2B-FEEB-870EDFD8183F}"/>
              </a:ext>
            </a:extLst>
          </p:cNvPr>
          <p:cNvSpPr/>
          <p:nvPr/>
        </p:nvSpPr>
        <p:spPr>
          <a:xfrm>
            <a:off x="107504" y="5744023"/>
            <a:ext cx="529590" cy="4699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800" b="1" dirty="0">
                <a:latin typeface="Arial" panose="020B0604020202020204" pitchFamily="34" charset="0"/>
                <a:ea typeface="Arial" panose="020B0604020202020204" pitchFamily="34" charset="0"/>
              </a:rPr>
              <a:t>–</a:t>
            </a:r>
            <a:endParaRPr lang="de-DE" sz="11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2" name="Geschweifte Klammer links 41">
            <a:extLst>
              <a:ext uri="{FF2B5EF4-FFF2-40B4-BE49-F238E27FC236}">
                <a16:creationId xmlns:a16="http://schemas.microsoft.com/office/drawing/2014/main" id="{C9C06C3F-F839-5EE1-263D-BF9BB0368DB4}"/>
              </a:ext>
            </a:extLst>
          </p:cNvPr>
          <p:cNvSpPr/>
          <p:nvPr/>
        </p:nvSpPr>
        <p:spPr>
          <a:xfrm rot="16200000">
            <a:off x="4439458" y="1015729"/>
            <a:ext cx="311558" cy="8882517"/>
          </a:xfrm>
          <a:prstGeom prst="leftBrac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88900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3-01-20_Klasse6_Arbeitsblatt_Aegyptische_Goetter_V01" id="{9FDE2416-1345-EF43-93AA-6913CC697EAF}" vid="{081A718F-4577-FE4F-BFE6-BCFB6F0BBE8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Macintosh PowerPoint</Application>
  <PresentationFormat>Bildschirmpräsentation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Times New Roman</vt:lpstr>
      <vt:lpstr>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Alexander </dc:creator>
  <cp:lastModifiedBy>König, Alexander</cp:lastModifiedBy>
  <cp:revision>33</cp:revision>
  <cp:lastPrinted>2024-04-19T07:03:17Z</cp:lastPrinted>
  <dcterms:created xsi:type="dcterms:W3CDTF">2004-10-13T16:44:00Z</dcterms:created>
  <dcterms:modified xsi:type="dcterms:W3CDTF">2024-05-05T06:52:57Z</dcterms:modified>
</cp:coreProperties>
</file>